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  <p:sldMasterId id="2147483671" r:id="rId2"/>
    <p:sldMasterId id="2147483682" r:id="rId3"/>
  </p:sldMasterIdLst>
  <p:notesMasterIdLst>
    <p:notesMasterId r:id="rId32"/>
  </p:notesMasterIdLst>
  <p:sldIdLst>
    <p:sldId id="285" r:id="rId4"/>
    <p:sldId id="286" r:id="rId5"/>
    <p:sldId id="287" r:id="rId6"/>
    <p:sldId id="318" r:id="rId7"/>
    <p:sldId id="319" r:id="rId8"/>
    <p:sldId id="288" r:id="rId9"/>
    <p:sldId id="314" r:id="rId10"/>
    <p:sldId id="321" r:id="rId11"/>
    <p:sldId id="323" r:id="rId12"/>
    <p:sldId id="315" r:id="rId13"/>
    <p:sldId id="324" r:id="rId14"/>
    <p:sldId id="293" r:id="rId15"/>
    <p:sldId id="295" r:id="rId16"/>
    <p:sldId id="296" r:id="rId17"/>
    <p:sldId id="297" r:id="rId18"/>
    <p:sldId id="298" r:id="rId19"/>
    <p:sldId id="299" r:id="rId20"/>
    <p:sldId id="325" r:id="rId21"/>
    <p:sldId id="290" r:id="rId22"/>
    <p:sldId id="294" r:id="rId23"/>
    <p:sldId id="317" r:id="rId24"/>
    <p:sldId id="304" r:id="rId25"/>
    <p:sldId id="306" r:id="rId26"/>
    <p:sldId id="307" r:id="rId27"/>
    <p:sldId id="309" r:id="rId28"/>
    <p:sldId id="312" r:id="rId29"/>
    <p:sldId id="308" r:id="rId30"/>
    <p:sldId id="31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78113" autoAdjust="0"/>
  </p:normalViewPr>
  <p:slideViewPr>
    <p:cSldViewPr snapToGrid="0">
      <p:cViewPr varScale="1">
        <p:scale>
          <a:sx n="50" d="100"/>
          <a:sy n="50" d="100"/>
        </p:scale>
        <p:origin x="1620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740" y="4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98450">
              <a:buFontTx/>
              <a:buChar char="-"/>
            </a:pPr>
            <a:r>
              <a:rPr lang="en-US" dirty="0"/>
              <a:t>Introduction</a:t>
            </a:r>
            <a:r>
              <a:rPr lang="en-US" baseline="0" dirty="0"/>
              <a:t> to members of team</a:t>
            </a:r>
          </a:p>
          <a:p>
            <a:pPr marL="914400" lvl="1" indent="-298450">
              <a:buFontTx/>
              <a:buChar char="-"/>
            </a:pPr>
            <a:r>
              <a:rPr lang="en-US" baseline="0" dirty="0"/>
              <a:t>Reggie Middleton</a:t>
            </a:r>
          </a:p>
          <a:p>
            <a:pPr marL="914400" lvl="1" indent="-298450">
              <a:buFontTx/>
              <a:buChar char="-"/>
            </a:pPr>
            <a:r>
              <a:rPr lang="en-US" baseline="0" dirty="0"/>
              <a:t>Eleanor Reid – assists with general operations and strategy implementation </a:t>
            </a:r>
          </a:p>
          <a:p>
            <a:pPr marL="914400" lvl="1" indent="-298450">
              <a:buFontTx/>
              <a:buChar char="-"/>
            </a:pPr>
            <a:r>
              <a:rPr lang="en-US" baseline="0" dirty="0"/>
              <a:t>Marilyn Charlot – assists with compliance and risk management</a:t>
            </a:r>
          </a:p>
          <a:p>
            <a:pPr marL="914400" lvl="1" indent="-298450">
              <a:buFontTx/>
              <a:buChar char="-"/>
            </a:pPr>
            <a:r>
              <a:rPr lang="en-US" baseline="0" dirty="0"/>
              <a:t>Andrew Smith – CFA/CPA, assists with research, analysis, and strategy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858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dirty="0"/>
              <a:t>Describe</a:t>
            </a:r>
            <a:r>
              <a:rPr lang="en-US" baseline="0" dirty="0"/>
              <a:t> “Open Exposures” </a:t>
            </a:r>
          </a:p>
          <a:p>
            <a:pPr marL="457200" lvl="0" indent="-298450"/>
            <a:r>
              <a:rPr lang="en-US" baseline="0" dirty="0"/>
              <a:t>Describe “Closed Exposures”</a:t>
            </a:r>
          </a:p>
          <a:p>
            <a:pPr marL="457200" lvl="0" indent="-298450"/>
            <a:r>
              <a:rPr lang="en-US" baseline="0" dirty="0"/>
              <a:t>Explain all column headings</a:t>
            </a:r>
          </a:p>
          <a:p>
            <a:pPr marL="914400" lvl="1" indent="-298450"/>
            <a:r>
              <a:rPr lang="en-US" baseline="0" dirty="0"/>
              <a:t>Amount</a:t>
            </a:r>
          </a:p>
          <a:p>
            <a:pPr marL="914400" lvl="1" indent="-298450"/>
            <a:r>
              <a:rPr lang="en-US" baseline="0" dirty="0"/>
              <a:t>Exposed value</a:t>
            </a:r>
          </a:p>
          <a:p>
            <a:pPr marL="914400" lvl="1" indent="-298450"/>
            <a:r>
              <a:rPr lang="en-US" baseline="0" dirty="0"/>
              <a:t>Percent Return</a:t>
            </a:r>
          </a:p>
          <a:p>
            <a:pPr marL="914400" lvl="1" indent="-298450"/>
            <a:r>
              <a:rPr lang="en-US" baseline="0" dirty="0"/>
              <a:t>Time Left</a:t>
            </a:r>
          </a:p>
          <a:p>
            <a:pPr marL="914400" lvl="1" indent="-298450"/>
            <a:r>
              <a:rPr lang="en-US" baseline="0" dirty="0"/>
              <a:t>Status</a:t>
            </a:r>
          </a:p>
          <a:p>
            <a:pPr marL="914400" lvl="1" indent="-298450"/>
            <a:endParaRPr lang="en-US" baseline="0" dirty="0"/>
          </a:p>
          <a:p>
            <a:pPr marL="1371600" lvl="2" indent="-29845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193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dirty="0"/>
              <a:t>Explain</a:t>
            </a:r>
            <a:r>
              <a:rPr lang="en-US" baseline="0" dirty="0"/>
              <a:t> how user opens a new exposure </a:t>
            </a:r>
          </a:p>
          <a:p>
            <a:pPr marL="914400" lvl="1" indent="-298450"/>
            <a:r>
              <a:rPr lang="en-US" baseline="0" dirty="0"/>
              <a:t>Describe inputs</a:t>
            </a:r>
          </a:p>
          <a:p>
            <a:pPr marL="1371600" lvl="2" indent="-298450"/>
            <a:r>
              <a:rPr lang="en-US" baseline="0" dirty="0"/>
              <a:t>Amount</a:t>
            </a:r>
          </a:p>
          <a:p>
            <a:pPr marL="1828800" lvl="3" indent="-298450"/>
            <a:r>
              <a:rPr lang="en-US" baseline="0" dirty="0"/>
              <a:t>Note limitations on exposure during beta testing, stated in right side tool bar</a:t>
            </a:r>
          </a:p>
          <a:p>
            <a:pPr marL="1371600" lvl="2" indent="-298450"/>
            <a:r>
              <a:rPr lang="en-US" baseline="0" dirty="0"/>
              <a:t>Duration</a:t>
            </a:r>
          </a:p>
          <a:p>
            <a:pPr marL="1371600" lvl="2" indent="-298450"/>
            <a:endParaRPr lang="en-US" baseline="0" dirty="0"/>
          </a:p>
          <a:p>
            <a:pPr marL="1371600" lvl="2" indent="-298450"/>
            <a:endParaRPr lang="en-US" baseline="0" dirty="0"/>
          </a:p>
          <a:p>
            <a:pPr marL="914400" lvl="1" indent="-29845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661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baseline="0" dirty="0"/>
              <a:t>Describe MetaMask notification</a:t>
            </a:r>
          </a:p>
          <a:p>
            <a:pPr marL="457200" lvl="0" indent="-298450"/>
            <a:r>
              <a:rPr lang="en-US" baseline="0" dirty="0"/>
              <a:t>Explain “gas limit” and “gas price”</a:t>
            </a:r>
          </a:p>
        </p:txBody>
      </p:sp>
    </p:spTree>
    <p:extLst>
      <p:ext uri="{BB962C8B-B14F-4D97-AF65-F5344CB8AC3E}">
        <p14:creationId xmlns:p14="http://schemas.microsoft.com/office/powerpoint/2010/main" val="1256116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baseline="0" dirty="0"/>
              <a:t>Viewing existing exposures</a:t>
            </a:r>
          </a:p>
          <a:p>
            <a:pPr marL="457200" lvl="0" indent="-298450"/>
            <a:r>
              <a:rPr lang="en-US" baseline="0" dirty="0"/>
              <a:t>Tool bar on the right (first tab)</a:t>
            </a:r>
          </a:p>
        </p:txBody>
      </p:sp>
    </p:spTree>
    <p:extLst>
      <p:ext uri="{BB962C8B-B14F-4D97-AF65-F5344CB8AC3E}">
        <p14:creationId xmlns:p14="http://schemas.microsoft.com/office/powerpoint/2010/main" val="3955258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98450"/>
            <a:r>
              <a:rPr lang="en-US" baseline="0" dirty="0"/>
              <a:t>Describe information in tool bar on right (second tab)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753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en-US" baseline="0" dirty="0"/>
              <a:t>Describe information in tool bar on right (third tab)</a:t>
            </a:r>
          </a:p>
          <a:p>
            <a:pPr marL="914400" marR="0" lvl="1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en-US" baseline="0" dirty="0"/>
              <a:t>What does “opened” mean?</a:t>
            </a:r>
          </a:p>
          <a:p>
            <a:pPr marL="914400" marR="0" lvl="1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en-US" baseline="0" dirty="0"/>
              <a:t>What does “collected” mean?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/>
              <a:defRPr/>
            </a:pPr>
            <a:r>
              <a:rPr lang="en-US" baseline="0" dirty="0"/>
              <a:t>Click icon to show underlying block chain info (depicted next slide)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8940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baseline="0" dirty="0"/>
              <a:t>Users can view underlying transaction block chain information for all transactions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21094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baseline="0" dirty="0"/>
              <a:t>Closing an existing exposure </a:t>
            </a:r>
          </a:p>
          <a:p>
            <a:pPr marL="914400" lvl="1" indent="-298450"/>
            <a:r>
              <a:rPr lang="en-US" baseline="0" dirty="0"/>
              <a:t>At contract expiration</a:t>
            </a:r>
          </a:p>
          <a:p>
            <a:pPr marL="914400" lvl="1" indent="-298450"/>
            <a:r>
              <a:rPr lang="en-US" baseline="0" dirty="0"/>
              <a:t>Before contract expiration</a:t>
            </a:r>
          </a:p>
          <a:p>
            <a:pPr marL="457200" lvl="0" indent="-298450"/>
            <a:r>
              <a:rPr lang="en-US" baseline="0" dirty="0"/>
              <a:t>How can users close exposures early?</a:t>
            </a:r>
          </a:p>
        </p:txBody>
      </p:sp>
    </p:spTree>
    <p:extLst>
      <p:ext uri="{BB962C8B-B14F-4D97-AF65-F5344CB8AC3E}">
        <p14:creationId xmlns:p14="http://schemas.microsoft.com/office/powerpoint/2010/main" val="40059762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98450"/>
            <a:r>
              <a:rPr lang="en-US" dirty="0"/>
              <a:t>Discuss</a:t>
            </a:r>
            <a:r>
              <a:rPr lang="en-US" baseline="0" dirty="0"/>
              <a:t> disclaimer</a:t>
            </a:r>
          </a:p>
          <a:p>
            <a:pPr marL="914400" lvl="1" indent="-298450"/>
            <a:r>
              <a:rPr lang="en-US" baseline="0" dirty="0"/>
              <a:t>“Selling assets” vs. “taking delivery”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827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(7)</a:t>
            </a:r>
            <a:r>
              <a:rPr lang="en-US" baseline="0" dirty="0"/>
              <a:t>  VeRent</a:t>
            </a:r>
          </a:p>
          <a:p>
            <a:pPr lvl="1"/>
            <a:r>
              <a:rPr lang="en-US" baseline="0" dirty="0"/>
              <a:t>Describe VeRent functionality</a:t>
            </a:r>
          </a:p>
          <a:p>
            <a:pPr lvl="2"/>
            <a:r>
              <a:rPr lang="en-US" baseline="0" dirty="0"/>
              <a:t>Non-Veri holders</a:t>
            </a:r>
          </a:p>
          <a:p>
            <a:pPr lvl="2"/>
            <a:r>
              <a:rPr lang="en-US" baseline="0" dirty="0"/>
              <a:t>Veri holders</a:t>
            </a:r>
          </a:p>
          <a:p>
            <a:pPr lvl="1"/>
            <a:r>
              <a:rPr lang="en-US" baseline="0" dirty="0"/>
              <a:t>“Offer Veri Token” tab</a:t>
            </a:r>
          </a:p>
          <a:p>
            <a:pPr lvl="2"/>
            <a:r>
              <a:rPr lang="en-US" baseline="0" dirty="0"/>
              <a:t>Describe columns</a:t>
            </a:r>
          </a:p>
          <a:p>
            <a:pPr lvl="3"/>
            <a:r>
              <a:rPr lang="en-US" baseline="0" dirty="0"/>
              <a:t>Account</a:t>
            </a:r>
          </a:p>
          <a:p>
            <a:pPr lvl="3"/>
            <a:r>
              <a:rPr lang="en-US" baseline="0" dirty="0"/>
              <a:t>Value</a:t>
            </a:r>
          </a:p>
          <a:p>
            <a:pPr lvl="3"/>
            <a:r>
              <a:rPr lang="en-US" baseline="0" dirty="0"/>
              <a:t>Price</a:t>
            </a:r>
          </a:p>
          <a:p>
            <a:pPr lvl="3"/>
            <a:r>
              <a:rPr lang="en-US" baseline="0" dirty="0"/>
              <a:t>Duration</a:t>
            </a:r>
          </a:p>
          <a:p>
            <a:pPr lvl="3"/>
            <a:r>
              <a:rPr lang="en-US" baseline="0" dirty="0"/>
              <a:t>Expiration</a:t>
            </a:r>
          </a:p>
          <a:p>
            <a:pPr lvl="3"/>
            <a:r>
              <a:rPr lang="en-US" baseline="0" dirty="0"/>
              <a:t>Exposed Value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725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spcBef>
                <a:spcPts val="0"/>
              </a:spcBef>
              <a:spcAft>
                <a:spcPts val="0"/>
              </a:spcAft>
              <a:buAutoNum type="arabicParenBoth"/>
            </a:pPr>
            <a:r>
              <a:rPr lang="en-US" baseline="0" dirty="0"/>
              <a:t>Current status of deployment</a:t>
            </a:r>
          </a:p>
          <a:p>
            <a:pPr marL="628650" lvl="1" indent="-171450">
              <a:spcBef>
                <a:spcPts val="0"/>
              </a:spcBef>
              <a:spcAft>
                <a:spcPts val="0"/>
              </a:spcAft>
            </a:pPr>
            <a:r>
              <a:rPr lang="en-US" baseline="0" dirty="0"/>
              <a:t>Selection process</a:t>
            </a:r>
          </a:p>
          <a:p>
            <a:pPr marL="628650" lvl="1" indent="-171450">
              <a:spcBef>
                <a:spcPts val="0"/>
              </a:spcBef>
              <a:spcAft>
                <a:spcPts val="0"/>
              </a:spcAft>
            </a:pPr>
            <a:r>
              <a:rPr lang="en-US" baseline="0" dirty="0"/>
              <a:t>Limitations on beta users’ exposure</a:t>
            </a:r>
          </a:p>
          <a:p>
            <a:pPr marL="628650" lvl="1" indent="-171450">
              <a:spcBef>
                <a:spcPts val="0"/>
              </a:spcBef>
              <a:spcAft>
                <a:spcPts val="0"/>
              </a:spcAft>
            </a:pPr>
            <a:r>
              <a:rPr lang="en-US" baseline="0" dirty="0"/>
              <a:t>Estimation of current beta user exposure and Reggie Middleton’s current exposure through application</a:t>
            </a:r>
          </a:p>
          <a:p>
            <a:pPr marL="628650" lvl="1" indent="-171450">
              <a:spcBef>
                <a:spcPts val="0"/>
              </a:spcBef>
              <a:spcAft>
                <a:spcPts val="0"/>
              </a:spcAft>
            </a:pPr>
            <a:r>
              <a:rPr lang="en-US" baseline="0" dirty="0"/>
              <a:t>Reggie vs. outside user exposure </a:t>
            </a:r>
          </a:p>
          <a:p>
            <a:pPr marL="628650" lvl="1" indent="-171450">
              <a:spcBef>
                <a:spcPts val="0"/>
              </a:spcBef>
              <a:spcAft>
                <a:spcPts val="0"/>
              </a:spcAft>
            </a:pPr>
            <a:r>
              <a:rPr lang="en-US" baseline="0" dirty="0"/>
              <a:t>Approximate number of beta users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baseline="0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aseline="0" dirty="0"/>
              <a:t>(2) MetaMask plugin and Mist browser</a:t>
            </a:r>
          </a:p>
          <a:p>
            <a:pPr marL="628650" lvl="1" indent="-171450">
              <a:spcBef>
                <a:spcPts val="0"/>
              </a:spcBef>
              <a:spcAft>
                <a:spcPts val="0"/>
              </a:spcAft>
            </a:pPr>
            <a:r>
              <a:rPr lang="en-US" baseline="0" dirty="0"/>
              <a:t>Describe MetaMask and Mist</a:t>
            </a:r>
          </a:p>
          <a:p>
            <a:pPr marL="628650" lvl="1" indent="-171450">
              <a:spcBef>
                <a:spcPts val="0"/>
              </a:spcBef>
              <a:spcAft>
                <a:spcPts val="0"/>
              </a:spcAft>
            </a:pPr>
            <a:r>
              <a:rPr lang="en-US" baseline="0" dirty="0"/>
              <a:t>Discuss interaction between MetaMask and VeADIR</a:t>
            </a:r>
          </a:p>
          <a:p>
            <a:pPr marL="628650" lvl="1" indent="-171450">
              <a:spcBef>
                <a:spcPts val="0"/>
              </a:spcBef>
              <a:spcAft>
                <a:spcPts val="0"/>
              </a:spcAft>
            </a:pPr>
            <a:r>
              <a:rPr lang="en-US" baseline="0" dirty="0"/>
              <a:t>Security controls through MetaMask and Mist</a:t>
            </a:r>
            <a:endParaRPr lang="en-US" i="1" u="sng" baseline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3997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baseline="0" dirty="0"/>
              <a:t>Making a rental offer</a:t>
            </a:r>
          </a:p>
          <a:p>
            <a:pPr marL="914400" lvl="1" indent="-298450"/>
            <a:r>
              <a:rPr lang="en-US" baseline="0" dirty="0"/>
              <a:t>Inputs</a:t>
            </a:r>
          </a:p>
          <a:p>
            <a:pPr marL="1371600" lvl="2" indent="-298450"/>
            <a:r>
              <a:rPr lang="en-US" dirty="0"/>
              <a:t>Amount</a:t>
            </a:r>
            <a:endParaRPr lang="en-US" baseline="0" dirty="0"/>
          </a:p>
          <a:p>
            <a:pPr marL="1371600" lvl="2" indent="-298450"/>
            <a:r>
              <a:rPr lang="en-US" baseline="0" dirty="0"/>
              <a:t>Price</a:t>
            </a:r>
          </a:p>
          <a:p>
            <a:pPr marL="1371600" lvl="2" indent="-298450"/>
            <a:r>
              <a:rPr lang="en-US" baseline="0" dirty="0"/>
              <a:t>Duration</a:t>
            </a:r>
          </a:p>
          <a:p>
            <a:pPr marL="1371600" lvl="2" indent="-298450"/>
            <a:r>
              <a:rPr lang="en-US" baseline="0" dirty="0"/>
              <a:t>Expiration</a:t>
            </a:r>
          </a:p>
          <a:p>
            <a:pPr marL="914400" lvl="1" indent="-298450"/>
            <a:r>
              <a:rPr lang="en-US" baseline="0" dirty="0"/>
              <a:t>VERI to Dollar rate (top right)</a:t>
            </a:r>
          </a:p>
          <a:p>
            <a:pPr marL="1371600" lvl="2" indent="-298450"/>
            <a:r>
              <a:rPr lang="en-US" baseline="0" dirty="0"/>
              <a:t>Who sets this rate?</a:t>
            </a:r>
          </a:p>
          <a:p>
            <a:pPr marL="15875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0512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baseline="0" dirty="0"/>
              <a:t>Disclaimer before offer is finalized</a:t>
            </a:r>
          </a:p>
          <a:p>
            <a:pPr marL="15875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6987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98450"/>
            <a:r>
              <a:rPr lang="en-US" dirty="0"/>
              <a:t>Offer transaction</a:t>
            </a:r>
            <a:r>
              <a:rPr lang="en-US" baseline="0" dirty="0"/>
              <a:t> created</a:t>
            </a:r>
          </a:p>
          <a:p>
            <a:pPr marL="457200" indent="-298450"/>
            <a:r>
              <a:rPr lang="en-US" b="0" i="0" u="none" baseline="0" dirty="0"/>
              <a:t>Select icon next to Trade Completed to see underlying block chain data (depicted next slide)	</a:t>
            </a:r>
            <a:endParaRPr lang="en-US" b="0" i="0" u="none" dirty="0"/>
          </a:p>
        </p:txBody>
      </p:sp>
    </p:spTree>
    <p:extLst>
      <p:ext uri="{BB962C8B-B14F-4D97-AF65-F5344CB8AC3E}">
        <p14:creationId xmlns:p14="http://schemas.microsoft.com/office/powerpoint/2010/main" val="1527300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298450"/>
            <a:r>
              <a:rPr lang="en-US" dirty="0"/>
              <a:t>User can see the underlying</a:t>
            </a:r>
            <a:r>
              <a:rPr lang="en-US" baseline="0" dirty="0"/>
              <a:t> block chain information for rental offer</a:t>
            </a:r>
          </a:p>
        </p:txBody>
      </p:sp>
    </p:spTree>
    <p:extLst>
      <p:ext uri="{BB962C8B-B14F-4D97-AF65-F5344CB8AC3E}">
        <p14:creationId xmlns:p14="http://schemas.microsoft.com/office/powerpoint/2010/main" val="26427690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baseline="0" dirty="0"/>
              <a:t>“Get Veri Tokens” Tab</a:t>
            </a:r>
          </a:p>
          <a:p>
            <a:pPr marL="457200" lvl="0" indent="-298450"/>
            <a:r>
              <a:rPr lang="en-US" baseline="0" dirty="0"/>
              <a:t>Accepting rental offers	</a:t>
            </a:r>
          </a:p>
        </p:txBody>
      </p:sp>
    </p:spTree>
    <p:extLst>
      <p:ext uri="{BB962C8B-B14F-4D97-AF65-F5344CB8AC3E}">
        <p14:creationId xmlns:p14="http://schemas.microsoft.com/office/powerpoint/2010/main" val="3719559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7350" indent="-228600">
              <a:buAutoNum type="arabicParenBoth" startAt="3"/>
            </a:pPr>
            <a:r>
              <a:rPr lang="en-US" baseline="0" dirty="0"/>
              <a:t>Accessing the Application </a:t>
            </a:r>
          </a:p>
          <a:p>
            <a:pPr marL="914400" lvl="1" indent="-298450"/>
            <a:r>
              <a:rPr lang="en-US" baseline="0" dirty="0"/>
              <a:t>Describe “no account found”</a:t>
            </a:r>
          </a:p>
          <a:p>
            <a:pPr marL="1371600" lvl="2" indent="-298450"/>
            <a:r>
              <a:rPr lang="en-US" baseline="0" dirty="0"/>
              <a:t>What do users need to do next?</a:t>
            </a:r>
          </a:p>
          <a:p>
            <a:pPr marL="1371600" lvl="2" indent="-298450"/>
            <a:r>
              <a:rPr lang="en-US" dirty="0"/>
              <a:t>How are wallets</a:t>
            </a:r>
            <a:r>
              <a:rPr lang="en-US" baseline="0" dirty="0"/>
              <a:t> linked to system?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516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298450"/>
            <a:r>
              <a:rPr lang="en-US" baseline="0" dirty="0"/>
              <a:t>View after </a:t>
            </a:r>
            <a:r>
              <a:rPr lang="en-US" baseline="0"/>
              <a:t>linking wallet</a:t>
            </a:r>
          </a:p>
          <a:p>
            <a:pPr marL="457200" lvl="0" indent="-298450"/>
            <a:r>
              <a:rPr lang="en-US" baseline="0" dirty="0"/>
              <a:t>Disclaimer in Beta Version</a:t>
            </a:r>
          </a:p>
          <a:p>
            <a:pPr marL="457200" lvl="0" indent="-298450"/>
            <a:r>
              <a:rPr lang="en-US" baseline="0" dirty="0"/>
              <a:t>What is the “refund procedure”?	</a:t>
            </a:r>
            <a:endParaRPr lang="en-US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46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="0" i="0" u="none" baseline="0" dirty="0"/>
              <a:t>Second beta version disclaimer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518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7350" indent="-228600">
              <a:buAutoNum type="arabicParenBoth" startAt="4"/>
            </a:pPr>
            <a:r>
              <a:rPr lang="en-US" baseline="0" dirty="0"/>
              <a:t>Describe and define features on home page </a:t>
            </a:r>
          </a:p>
          <a:p>
            <a:pPr marL="914400" lvl="1" indent="-298450"/>
            <a:r>
              <a:rPr lang="en-US" baseline="0" dirty="0"/>
              <a:t>Exposures opened</a:t>
            </a:r>
          </a:p>
          <a:p>
            <a:pPr marL="914400" lvl="1" indent="-298450"/>
            <a:r>
              <a:rPr lang="en-US" baseline="0" dirty="0"/>
              <a:t>Average Exposure ROI</a:t>
            </a:r>
          </a:p>
          <a:p>
            <a:pPr marL="914400" lvl="1" indent="-298450"/>
            <a:r>
              <a:rPr lang="en-US" baseline="0" dirty="0"/>
              <a:t>Total Volume</a:t>
            </a:r>
          </a:p>
          <a:p>
            <a:pPr marL="914400" lvl="1" indent="-298450"/>
            <a:r>
              <a:rPr lang="en-US" baseline="0" dirty="0"/>
              <a:t>Portfolio</a:t>
            </a:r>
          </a:p>
          <a:p>
            <a:pPr marL="1371600" lvl="2" indent="-298450"/>
            <a:r>
              <a:rPr lang="en-US" baseline="0" dirty="0"/>
              <a:t>Aggregate exposures</a:t>
            </a:r>
          </a:p>
          <a:p>
            <a:pPr marL="914400" lvl="1" indent="-298450"/>
            <a:r>
              <a:rPr lang="en-US" baseline="0" dirty="0"/>
              <a:t>VeADIR Latest Trades</a:t>
            </a:r>
          </a:p>
        </p:txBody>
      </p:sp>
    </p:spTree>
    <p:extLst>
      <p:ext uri="{BB962C8B-B14F-4D97-AF65-F5344CB8AC3E}">
        <p14:creationId xmlns:p14="http://schemas.microsoft.com/office/powerpoint/2010/main" val="2288902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(5) Enabling Veri</a:t>
            </a:r>
            <a:r>
              <a:rPr lang="en-US" baseline="0" dirty="0"/>
              <a:t> Token Usage</a:t>
            </a:r>
          </a:p>
          <a:p>
            <a:pPr marL="914400" lvl="1" indent="-298450"/>
            <a:r>
              <a:rPr lang="en-US" baseline="0" dirty="0"/>
              <a:t>Warning regarding un-enabled tokens</a:t>
            </a:r>
          </a:p>
          <a:p>
            <a:pPr marL="914400" lvl="1" indent="-298450"/>
            <a:r>
              <a:rPr lang="en-US" baseline="0" dirty="0"/>
              <a:t>What does enabling mean?</a:t>
            </a:r>
          </a:p>
          <a:p>
            <a:pPr marL="914400" lvl="1" indent="-298450"/>
            <a:r>
              <a:rPr lang="en-US" baseline="0" dirty="0"/>
              <a:t>Describe use of Veri tokens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310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baseline="0" dirty="0"/>
              <a:t>How does user enable tokens?</a:t>
            </a:r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35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7350" indent="-228600">
              <a:buAutoNum type="arabicParenBoth" startAt="6"/>
            </a:pPr>
            <a:r>
              <a:rPr lang="en-US" baseline="0" dirty="0"/>
              <a:t>VeExposure</a:t>
            </a:r>
          </a:p>
          <a:p>
            <a:pPr marL="914400" lvl="1" indent="-298450"/>
            <a:r>
              <a:rPr lang="en-US" baseline="0" dirty="0"/>
              <a:t>Allows users to obtain “exposures” to a portfolio of digital assets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3252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706880"/>
            <a:ext cx="10363200" cy="1320800"/>
          </a:xfrm>
        </p:spPr>
        <p:txBody>
          <a:bodyPr anchor="t">
            <a:normAutofit/>
          </a:bodyPr>
          <a:lstStyle>
            <a:lvl1pPr>
              <a:defRPr sz="4267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 Line One</a:t>
            </a:r>
            <a:br>
              <a:rPr lang="en-US" dirty="0"/>
            </a:br>
            <a:r>
              <a:rPr lang="en-US" dirty="0"/>
              <a:t>Line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06496"/>
            <a:ext cx="85344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352800" y="3108960"/>
            <a:ext cx="5486400" cy="0"/>
          </a:xfrm>
          <a:prstGeom prst="line">
            <a:avLst/>
          </a:prstGeom>
          <a:ln w="1270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vLogoTitleWhite20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4" b="11372"/>
          <a:stretch/>
        </p:blipFill>
        <p:spPr>
          <a:xfrm>
            <a:off x="3362712" y="5106640"/>
            <a:ext cx="5503136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94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902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706880"/>
            <a:ext cx="10363200" cy="1320800"/>
          </a:xfrm>
        </p:spPr>
        <p:txBody>
          <a:bodyPr anchor="t">
            <a:normAutofit/>
          </a:bodyPr>
          <a:lstStyle>
            <a:lvl1pPr>
              <a:defRPr sz="4267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 Line One</a:t>
            </a:r>
            <a:br>
              <a:rPr lang="en-US" dirty="0"/>
            </a:br>
            <a:r>
              <a:rPr lang="en-US" dirty="0"/>
              <a:t>Line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06496"/>
            <a:ext cx="85344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CovLogoTitleWhite20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4" b="11372"/>
          <a:stretch/>
        </p:blipFill>
        <p:spPr>
          <a:xfrm>
            <a:off x="3362712" y="5106640"/>
            <a:ext cx="5503136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52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10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12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2-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5384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7"/>
          </p:nvPr>
        </p:nvSpPr>
        <p:spPr>
          <a:xfrm>
            <a:off x="6197600" y="1295400"/>
            <a:ext cx="5384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434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3-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6"/>
          </p:nvPr>
        </p:nvSpPr>
        <p:spPr>
          <a:xfrm>
            <a:off x="4368800" y="1311275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idx="17"/>
          </p:nvPr>
        </p:nvSpPr>
        <p:spPr>
          <a:xfrm>
            <a:off x="8119192" y="1295400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66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3904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338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Section Divider">
    <p:bg>
      <p:bgPr>
        <a:solidFill>
          <a:srgbClr val="A0A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243328"/>
            <a:ext cx="10363200" cy="707136"/>
          </a:xfrm>
        </p:spPr>
        <p:txBody>
          <a:bodyPr anchor="t">
            <a:normAutofit/>
          </a:bodyPr>
          <a:lstStyle>
            <a:lvl1pPr>
              <a:defRPr sz="4267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96768"/>
            <a:ext cx="85344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352800" y="3023616"/>
            <a:ext cx="54864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09600" y="6356351"/>
            <a:ext cx="3657600" cy="3661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839200" y="6356351"/>
            <a:ext cx="2743200" cy="366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57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0306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1819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10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2412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53154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706880"/>
            <a:ext cx="10363200" cy="1320800"/>
          </a:xfrm>
        </p:spPr>
        <p:txBody>
          <a:bodyPr anchor="t">
            <a:normAutofit/>
          </a:bodyPr>
          <a:lstStyle>
            <a:lvl1pPr>
              <a:defRPr sz="4267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 Slide Line One</a:t>
            </a:r>
            <a:br>
              <a:rPr lang="en-US" dirty="0"/>
            </a:br>
            <a:r>
              <a:rPr lang="en-US" dirty="0"/>
              <a:t>Line Two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06496"/>
            <a:ext cx="85344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352800" y="3108960"/>
            <a:ext cx="5486400" cy="0"/>
          </a:xfrm>
          <a:prstGeom prst="line">
            <a:avLst/>
          </a:prstGeom>
          <a:ln w="1270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vLogoTitleWhite20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4" b="11372"/>
          <a:stretch/>
        </p:blipFill>
        <p:spPr>
          <a:xfrm>
            <a:off x="3362712" y="5106640"/>
            <a:ext cx="5503136" cy="15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633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10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5132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2-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5384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7"/>
          </p:nvPr>
        </p:nvSpPr>
        <p:spPr>
          <a:xfrm>
            <a:off x="6197600" y="1295400"/>
            <a:ext cx="5384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108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3-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6"/>
          </p:nvPr>
        </p:nvSpPr>
        <p:spPr>
          <a:xfrm>
            <a:off x="4368800" y="1311275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idx="17"/>
          </p:nvPr>
        </p:nvSpPr>
        <p:spPr>
          <a:xfrm>
            <a:off x="8119192" y="1295400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2384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5647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078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Section Divider">
    <p:bg>
      <p:bgPr>
        <a:solidFill>
          <a:srgbClr val="A0A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243328"/>
            <a:ext cx="10363200" cy="707136"/>
          </a:xfrm>
        </p:spPr>
        <p:txBody>
          <a:bodyPr anchor="t">
            <a:normAutofit/>
          </a:bodyPr>
          <a:lstStyle>
            <a:lvl1pPr>
              <a:defRPr sz="4267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96768"/>
            <a:ext cx="85344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352800" y="3023616"/>
            <a:ext cx="54864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09600" y="6356351"/>
            <a:ext cx="3657600" cy="3661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839200" y="6356351"/>
            <a:ext cx="2743200" cy="366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50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2-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5384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7"/>
          </p:nvPr>
        </p:nvSpPr>
        <p:spPr>
          <a:xfrm>
            <a:off x="6197600" y="1295400"/>
            <a:ext cx="5384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77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3-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"/>
          <p:cNvSpPr>
            <a:spLocks noGrp="1"/>
          </p:cNvSpPr>
          <p:nvPr>
            <p:ph idx="1"/>
          </p:nvPr>
        </p:nvSpPr>
        <p:spPr>
          <a:xfrm>
            <a:off x="609600" y="1295400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6"/>
          </p:nvPr>
        </p:nvSpPr>
        <p:spPr>
          <a:xfrm>
            <a:off x="4368800" y="1311275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idx="17"/>
          </p:nvPr>
        </p:nvSpPr>
        <p:spPr>
          <a:xfrm>
            <a:off x="8119192" y="1295400"/>
            <a:ext cx="3454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2933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818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CovLogoBlueEM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151" y="6497684"/>
            <a:ext cx="1328251" cy="179400"/>
          </a:xfrm>
          <a:prstGeom prst="rect">
            <a:avLst/>
          </a:prstGeom>
        </p:spPr>
      </p:pic>
      <p:cxnSp>
        <p:nvCxnSpPr>
          <p:cNvPr id="6" name="TitleHLine"/>
          <p:cNvCxnSpPr/>
          <p:nvPr/>
        </p:nvCxnSpPr>
        <p:spPr>
          <a:xfrm>
            <a:off x="609600" y="1133856"/>
            <a:ext cx="10972800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643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573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[COV-WS] Section Divider">
    <p:bg>
      <p:bgPr>
        <a:solidFill>
          <a:srgbClr val="A0A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243328"/>
            <a:ext cx="10363200" cy="707136"/>
          </a:xfrm>
        </p:spPr>
        <p:txBody>
          <a:bodyPr anchor="t">
            <a:normAutofit/>
          </a:bodyPr>
          <a:lstStyle>
            <a:lvl1pPr>
              <a:defRPr sz="4267" b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96768"/>
            <a:ext cx="85344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800" b="0" baseline="0">
                <a:solidFill>
                  <a:schemeClr val="bg1"/>
                </a:solidFill>
                <a:latin typeface="+mj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352800" y="3023616"/>
            <a:ext cx="54864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09600" y="6356351"/>
            <a:ext cx="3657600" cy="3661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839200" y="6356351"/>
            <a:ext cx="2743200" cy="3661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33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2277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491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0352"/>
            <a:ext cx="10972800" cy="6126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585" lvl="0" indent="-304792" algn="l" defTabSz="1219170" rtl="0" eaLnBrk="1" latinLnBrk="0" hangingPunct="1">
              <a:spcBef>
                <a:spcPct val="20000"/>
              </a:spcBef>
              <a:buClr>
                <a:srgbClr val="A0A0A0"/>
              </a:buClr>
              <a:buSzPct val="70000"/>
              <a:buFont typeface="Wingdings 2"/>
              <a:buNone/>
            </a:pPr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3"/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609600" y="6356351"/>
            <a:ext cx="3657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8839200" y="6356351"/>
            <a:ext cx="2743200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5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3333" kern="1200" baseline="0">
          <a:solidFill>
            <a:srgbClr val="0F4859"/>
          </a:solidFill>
          <a:latin typeface="+mj-lt"/>
          <a:ea typeface="+mj-ea"/>
          <a:cs typeface="+mj-cs"/>
        </a:defRPr>
      </a:lvl1pPr>
    </p:titleStyle>
    <p:bodyStyle>
      <a:lvl1pPr marL="609585" indent="-304792" algn="l" defTabSz="1219170" rtl="0" eaLnBrk="1" latinLnBrk="0" hangingPunct="1">
        <a:spcBef>
          <a:spcPct val="20000"/>
        </a:spcBef>
        <a:buClr>
          <a:srgbClr val="A0A0A0"/>
        </a:buClr>
        <a:buSzPct val="70000"/>
        <a:buFont typeface="Wingdings 2"/>
        <a:buChar char="¾"/>
        <a:defRPr sz="2933" b="0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914377" indent="-304792" algn="l" defTabSz="1219170" rtl="0" eaLnBrk="1" latinLnBrk="0" hangingPunct="1">
        <a:spcBef>
          <a:spcPct val="20000"/>
        </a:spcBef>
        <a:buClr>
          <a:srgbClr val="A0A0A0"/>
        </a:buClr>
        <a:buSzPct val="60000"/>
        <a:buFont typeface="Wingdings"/>
        <a:buChar char="l"/>
        <a:defRPr sz="2667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04792" algn="l" defTabSz="1219170" rtl="0" eaLnBrk="1" latinLnBrk="0" hangingPunct="1">
        <a:spcBef>
          <a:spcPct val="20000"/>
        </a:spcBef>
        <a:buClr>
          <a:srgbClr val="A0A0A0"/>
        </a:buClr>
        <a:buSzPct val="62000"/>
        <a:buFont typeface="Wingdings 2"/>
        <a:buChar char="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23962" indent="-304792" algn="l" defTabSz="1219170" rtl="0" eaLnBrk="1" latinLnBrk="0" hangingPunct="1">
        <a:spcBef>
          <a:spcPct val="20000"/>
        </a:spcBef>
        <a:buClr>
          <a:srgbClr val="A0A0A0"/>
        </a:buClr>
        <a:buSzPct val="70000"/>
        <a:buFont typeface="Wingdings 2"/>
        <a:buChar char="¾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754" indent="-304792" algn="l" defTabSz="1219170" rtl="0" eaLnBrk="1" latinLnBrk="0" hangingPunct="1">
        <a:spcBef>
          <a:spcPct val="20000"/>
        </a:spcBef>
        <a:buClr>
          <a:srgbClr val="A0A0A0"/>
        </a:buClr>
        <a:buSzPct val="55000"/>
        <a:buFont typeface="Wingdings"/>
        <a:buChar char="l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0352"/>
            <a:ext cx="10972800" cy="6126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585" lvl="0" indent="-304792" algn="l" defTabSz="1219170" rtl="0" eaLnBrk="1" latinLnBrk="0" hangingPunct="1">
              <a:spcBef>
                <a:spcPct val="20000"/>
              </a:spcBef>
              <a:buClr>
                <a:srgbClr val="A0A0A0"/>
              </a:buClr>
              <a:buSzPct val="70000"/>
              <a:buFont typeface="Wingdings 2"/>
              <a:buNone/>
            </a:pPr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3"/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609600" y="6356351"/>
            <a:ext cx="3657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8839200" y="6356351"/>
            <a:ext cx="2743200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94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3333" kern="1200" baseline="0">
          <a:solidFill>
            <a:srgbClr val="0F4859"/>
          </a:solidFill>
          <a:latin typeface="+mj-lt"/>
          <a:ea typeface="+mj-ea"/>
          <a:cs typeface="+mj-cs"/>
        </a:defRPr>
      </a:lvl1pPr>
    </p:titleStyle>
    <p:bodyStyle>
      <a:lvl1pPr marL="609585" indent="-304792" algn="l" defTabSz="1219170" rtl="0" eaLnBrk="1" latinLnBrk="0" hangingPunct="1">
        <a:spcBef>
          <a:spcPct val="20000"/>
        </a:spcBef>
        <a:buClr>
          <a:srgbClr val="A0A0A0"/>
        </a:buClr>
        <a:buSzPct val="70000"/>
        <a:buFont typeface="Wingdings 2"/>
        <a:buChar char="¾"/>
        <a:defRPr sz="2933" b="0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914377" indent="-304792" algn="l" defTabSz="1219170" rtl="0" eaLnBrk="1" latinLnBrk="0" hangingPunct="1">
        <a:spcBef>
          <a:spcPct val="20000"/>
        </a:spcBef>
        <a:buClr>
          <a:srgbClr val="A0A0A0"/>
        </a:buClr>
        <a:buSzPct val="60000"/>
        <a:buFont typeface="Wingdings"/>
        <a:buChar char="l"/>
        <a:defRPr sz="2667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04792" algn="l" defTabSz="1219170" rtl="0" eaLnBrk="1" latinLnBrk="0" hangingPunct="1">
        <a:spcBef>
          <a:spcPct val="20000"/>
        </a:spcBef>
        <a:buClr>
          <a:srgbClr val="A0A0A0"/>
        </a:buClr>
        <a:buSzPct val="62000"/>
        <a:buFont typeface="Wingdings 2"/>
        <a:buChar char="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23962" indent="-304792" algn="l" defTabSz="1219170" rtl="0" eaLnBrk="1" latinLnBrk="0" hangingPunct="1">
        <a:spcBef>
          <a:spcPct val="20000"/>
        </a:spcBef>
        <a:buClr>
          <a:srgbClr val="A0A0A0"/>
        </a:buClr>
        <a:buSzPct val="70000"/>
        <a:buFont typeface="Wingdings 2"/>
        <a:buChar char="¾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754" indent="-304792" algn="l" defTabSz="1219170" rtl="0" eaLnBrk="1" latinLnBrk="0" hangingPunct="1">
        <a:spcBef>
          <a:spcPct val="20000"/>
        </a:spcBef>
        <a:buClr>
          <a:srgbClr val="A0A0A0"/>
        </a:buClr>
        <a:buSzPct val="55000"/>
        <a:buFont typeface="Wingdings"/>
        <a:buChar char="l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0352"/>
            <a:ext cx="10972800" cy="6126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39623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09585" lvl="0" indent="-304792" algn="l" defTabSz="1219170" rtl="0" eaLnBrk="1" latinLnBrk="0" hangingPunct="1">
              <a:spcBef>
                <a:spcPct val="20000"/>
              </a:spcBef>
              <a:buClr>
                <a:srgbClr val="A0A0A0"/>
              </a:buClr>
              <a:buSzPct val="70000"/>
              <a:buFont typeface="Wingdings 2"/>
              <a:buNone/>
            </a:pPr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3"/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609600" y="6356351"/>
            <a:ext cx="3657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8839200" y="6356351"/>
            <a:ext cx="2743200" cy="36618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4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3333" kern="1200" baseline="0">
          <a:solidFill>
            <a:srgbClr val="0F4859"/>
          </a:solidFill>
          <a:latin typeface="+mj-lt"/>
          <a:ea typeface="+mj-ea"/>
          <a:cs typeface="+mj-cs"/>
        </a:defRPr>
      </a:lvl1pPr>
    </p:titleStyle>
    <p:bodyStyle>
      <a:lvl1pPr marL="609585" indent="-304792" algn="l" defTabSz="1219170" rtl="0" eaLnBrk="1" latinLnBrk="0" hangingPunct="1">
        <a:spcBef>
          <a:spcPct val="20000"/>
        </a:spcBef>
        <a:buClr>
          <a:srgbClr val="A0A0A0"/>
        </a:buClr>
        <a:buSzPct val="70000"/>
        <a:buFont typeface="Wingdings 2"/>
        <a:buChar char="¾"/>
        <a:defRPr sz="2933" b="0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914377" indent="-304792" algn="l" defTabSz="1219170" rtl="0" eaLnBrk="1" latinLnBrk="0" hangingPunct="1">
        <a:spcBef>
          <a:spcPct val="20000"/>
        </a:spcBef>
        <a:buClr>
          <a:srgbClr val="A0A0A0"/>
        </a:buClr>
        <a:buSzPct val="60000"/>
        <a:buFont typeface="Wingdings"/>
        <a:buChar char="l"/>
        <a:defRPr sz="2667" b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04792" algn="l" defTabSz="1219170" rtl="0" eaLnBrk="1" latinLnBrk="0" hangingPunct="1">
        <a:spcBef>
          <a:spcPct val="20000"/>
        </a:spcBef>
        <a:buClr>
          <a:srgbClr val="A0A0A0"/>
        </a:buClr>
        <a:buSzPct val="62000"/>
        <a:buFont typeface="Wingdings 2"/>
        <a:buChar char="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523962" indent="-304792" algn="l" defTabSz="1219170" rtl="0" eaLnBrk="1" latinLnBrk="0" hangingPunct="1">
        <a:spcBef>
          <a:spcPct val="20000"/>
        </a:spcBef>
        <a:buClr>
          <a:srgbClr val="A0A0A0"/>
        </a:buClr>
        <a:buSzPct val="70000"/>
        <a:buFont typeface="Wingdings 2"/>
        <a:buChar char="¾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754" indent="-304792" algn="l" defTabSz="1219170" rtl="0" eaLnBrk="1" latinLnBrk="0" hangingPunct="1">
        <a:spcBef>
          <a:spcPct val="20000"/>
        </a:spcBef>
        <a:buClr>
          <a:srgbClr val="A0A0A0"/>
        </a:buClr>
        <a:buSzPct val="55000"/>
        <a:buFont typeface="Wingdings"/>
        <a:buChar char="l"/>
        <a:defRPr sz="2400" b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>
                <a:latin typeface="Calibri"/>
                <a:ea typeface="Calibri"/>
                <a:cs typeface="Calibri"/>
                <a:sym typeface="Calibri"/>
              </a:rPr>
              <a:t>VeADIR: Veritaseum Autonomous Distributed Interactive Research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Technology Demonstration</a:t>
            </a:r>
          </a:p>
          <a:p>
            <a:r>
              <a:rPr lang="en-US" dirty="0"/>
              <a:t>SEC New York Regional Office</a:t>
            </a:r>
          </a:p>
          <a:p>
            <a:r>
              <a:rPr lang="en-US" dirty="0"/>
              <a:t>March 9, 2018</a:t>
            </a:r>
          </a:p>
        </p:txBody>
      </p:sp>
    </p:spTree>
    <p:extLst>
      <p:ext uri="{BB962C8B-B14F-4D97-AF65-F5344CB8AC3E}">
        <p14:creationId xmlns:p14="http://schemas.microsoft.com/office/powerpoint/2010/main" val="552177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Exposures</a:t>
            </a:r>
          </a:p>
        </p:txBody>
      </p:sp>
    </p:spTree>
    <p:extLst>
      <p:ext uri="{BB962C8B-B14F-4D97-AF65-F5344CB8AC3E}">
        <p14:creationId xmlns:p14="http://schemas.microsoft.com/office/powerpoint/2010/main" val="254428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Shape 141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275" b="16896"/>
          <a:stretch/>
        </p:blipFill>
        <p:spPr>
          <a:xfrm>
            <a:off x="609600" y="1439863"/>
            <a:ext cx="10972800" cy="4916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589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 dirty="0"/>
          </a:p>
        </p:txBody>
      </p:sp>
      <p:pic>
        <p:nvPicPr>
          <p:cNvPr id="4" name="Shape 148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271" b="11728"/>
          <a:stretch/>
        </p:blipFill>
        <p:spPr>
          <a:xfrm>
            <a:off x="609600" y="1311274"/>
            <a:ext cx="10972800" cy="4906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0923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90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 t="8618" b="11725"/>
          <a:stretch/>
        </p:blipFill>
        <p:spPr>
          <a:xfrm>
            <a:off x="654001" y="1295400"/>
            <a:ext cx="10883997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369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95"/>
          <p:cNvPicPr preferRelativeResize="0">
            <a:picLocks noGrp="1"/>
          </p:cNvPicPr>
          <p:nvPr>
            <p:ph idx="1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9744" y="1295399"/>
            <a:ext cx="10082331" cy="50609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168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 dirty="0"/>
          </a:p>
        </p:txBody>
      </p:sp>
      <p:pic>
        <p:nvPicPr>
          <p:cNvPr id="4" name="Shape 155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271" b="11728"/>
          <a:stretch/>
        </p:blipFill>
        <p:spPr>
          <a:xfrm>
            <a:off x="646176" y="1311275"/>
            <a:ext cx="10904537" cy="5045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6794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 dirty="0"/>
          </a:p>
        </p:txBody>
      </p:sp>
      <p:pic>
        <p:nvPicPr>
          <p:cNvPr id="4" name="Shape 170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615" b="11384"/>
          <a:stretch/>
        </p:blipFill>
        <p:spPr>
          <a:xfrm>
            <a:off x="609600" y="1311275"/>
            <a:ext cx="10904537" cy="5045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7834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 dirty="0"/>
          </a:p>
        </p:txBody>
      </p:sp>
      <p:pic>
        <p:nvPicPr>
          <p:cNvPr id="4" name="Shape 175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962" b="12073"/>
          <a:stretch/>
        </p:blipFill>
        <p:spPr>
          <a:xfrm>
            <a:off x="609600" y="1312863"/>
            <a:ext cx="10972800" cy="5043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7266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4352CC3-F274-41CD-916B-B86F45CD619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810148" y="1264030"/>
            <a:ext cx="10628234" cy="484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819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 dirty="0"/>
          </a:p>
        </p:txBody>
      </p:sp>
      <p:pic>
        <p:nvPicPr>
          <p:cNvPr id="7" name="Shape 160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618" b="11725"/>
          <a:stretch/>
        </p:blipFill>
        <p:spPr>
          <a:xfrm>
            <a:off x="576580" y="1286891"/>
            <a:ext cx="11005820" cy="5045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0122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92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12131" b="5473"/>
          <a:stretch/>
        </p:blipFill>
        <p:spPr>
          <a:xfrm>
            <a:off x="804672" y="1295400"/>
            <a:ext cx="10521950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426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 dirty="0"/>
          </a:p>
        </p:txBody>
      </p:sp>
      <p:pic>
        <p:nvPicPr>
          <p:cNvPr id="6" name="Shape 165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618" b="11725"/>
          <a:stretch/>
        </p:blipFill>
        <p:spPr>
          <a:xfrm>
            <a:off x="621792" y="1311275"/>
            <a:ext cx="10972800" cy="5045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0322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Economic Rent</a:t>
            </a:r>
          </a:p>
        </p:txBody>
      </p:sp>
    </p:spTree>
    <p:extLst>
      <p:ext uri="{BB962C8B-B14F-4D97-AF65-F5344CB8AC3E}">
        <p14:creationId xmlns:p14="http://schemas.microsoft.com/office/powerpoint/2010/main" val="140697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22</a:t>
            </a:fld>
            <a:endParaRPr lang="en-US" dirty="0"/>
          </a:p>
        </p:txBody>
      </p:sp>
      <p:pic>
        <p:nvPicPr>
          <p:cNvPr id="4" name="Shape 210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963" b="5177"/>
          <a:stretch/>
        </p:blipFill>
        <p:spPr>
          <a:xfrm>
            <a:off x="865632" y="1299083"/>
            <a:ext cx="10376916" cy="5045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81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 dirty="0"/>
          </a:p>
        </p:txBody>
      </p:sp>
      <p:pic>
        <p:nvPicPr>
          <p:cNvPr id="4" name="Shape 215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8970" b="12065"/>
          <a:stretch/>
        </p:blipFill>
        <p:spPr>
          <a:xfrm>
            <a:off x="609600" y="1300671"/>
            <a:ext cx="10972800" cy="4941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3090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24</a:t>
            </a:fld>
            <a:endParaRPr lang="en-US" dirty="0"/>
          </a:p>
        </p:txBody>
      </p:sp>
      <p:pic>
        <p:nvPicPr>
          <p:cNvPr id="4" name="Shape 220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9316" b="12067"/>
          <a:stretch/>
        </p:blipFill>
        <p:spPr>
          <a:xfrm>
            <a:off x="609600" y="1323974"/>
            <a:ext cx="10972800" cy="48939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8799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230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 t="8968" b="10236"/>
          <a:stretch/>
        </p:blipFill>
        <p:spPr>
          <a:xfrm>
            <a:off x="730718" y="1295400"/>
            <a:ext cx="10730563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231"/>
          <p:cNvSpPr/>
          <p:nvPr/>
        </p:nvSpPr>
        <p:spPr>
          <a:xfrm>
            <a:off x="4815840" y="5613400"/>
            <a:ext cx="2479040" cy="542302"/>
          </a:xfrm>
          <a:prstGeom prst="ellipse">
            <a:avLst/>
          </a:prstGeom>
          <a:solidFill>
            <a:srgbClr val="FF0000">
              <a:alpha val="9803"/>
            </a:srgbClr>
          </a:solidFill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1220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26</a:t>
            </a:fld>
            <a:endParaRPr lang="en-US" dirty="0"/>
          </a:p>
        </p:txBody>
      </p:sp>
      <p:pic>
        <p:nvPicPr>
          <p:cNvPr id="4" name="Shape 236"/>
          <p:cNvPicPr preferRelativeResize="0">
            <a:picLocks noGrp="1"/>
          </p:cNvPicPr>
          <p:nvPr>
            <p:ph idx="4294967295"/>
          </p:nvPr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1392" y="1223772"/>
            <a:ext cx="9448800" cy="5132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8151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27</a:t>
            </a:fld>
            <a:endParaRPr lang="en-US" dirty="0"/>
          </a:p>
        </p:txBody>
      </p:sp>
      <p:pic>
        <p:nvPicPr>
          <p:cNvPr id="4" name="Shape 225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9480" b="13185"/>
          <a:stretch/>
        </p:blipFill>
        <p:spPr>
          <a:xfrm>
            <a:off x="609600" y="1363663"/>
            <a:ext cx="10972800" cy="48908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8516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3479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97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10895" b="6523"/>
          <a:stretch/>
        </p:blipFill>
        <p:spPr>
          <a:xfrm>
            <a:off x="890016" y="1295400"/>
            <a:ext cx="10499725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303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165A11-0502-4331-823C-57E71AF3E4E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t="8514" b="10040"/>
          <a:stretch/>
        </p:blipFill>
        <p:spPr>
          <a:xfrm>
            <a:off x="1245136" y="1216151"/>
            <a:ext cx="9638891" cy="523341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13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2C2BDE-AB21-4C54-9509-38D6DB0F09C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t="8514" b="9931"/>
          <a:stretch/>
        </p:blipFill>
        <p:spPr>
          <a:xfrm>
            <a:off x="1270656" y="1271015"/>
            <a:ext cx="9446112" cy="513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55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  <p:pic>
        <p:nvPicPr>
          <p:cNvPr id="4" name="Shape 129"/>
          <p:cNvPicPr preferRelativeResize="0">
            <a:picLocks noGrp="1"/>
          </p:cNvPicPr>
          <p:nvPr>
            <p:ph idx="4294967295"/>
          </p:nvPr>
        </p:nvPicPr>
        <p:blipFill rotWithShape="1">
          <a:blip r:embed="rId3">
            <a:alphaModFix/>
          </a:blip>
          <a:srcRect t="10340" b="5178"/>
          <a:stretch/>
        </p:blipFill>
        <p:spPr>
          <a:xfrm>
            <a:off x="965200" y="1316735"/>
            <a:ext cx="10263632" cy="48713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9681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Enabling VERI Tokens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42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D069E0-615B-4C12-8A78-02D1C1B643E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t="8675" b="9930"/>
          <a:stretch/>
        </p:blipFill>
        <p:spPr>
          <a:xfrm>
            <a:off x="1330889" y="1330045"/>
            <a:ext cx="9530222" cy="5170760"/>
          </a:xfrm>
          <a:prstGeom prst="rect">
            <a:avLst/>
          </a:prstGeom>
        </p:spPr>
      </p:pic>
      <p:sp>
        <p:nvSpPr>
          <p:cNvPr id="6" name="Shape 119"/>
          <p:cNvSpPr/>
          <p:nvPr/>
        </p:nvSpPr>
        <p:spPr>
          <a:xfrm>
            <a:off x="8041053" y="2282000"/>
            <a:ext cx="2694892" cy="471331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5145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EB26358-4512-4211-AD03-7E71D743361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t="7229"/>
          <a:stretch/>
        </p:blipFill>
        <p:spPr>
          <a:xfrm>
            <a:off x="1300870" y="1311275"/>
            <a:ext cx="9613892" cy="504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310000"/>
      </p:ext>
    </p:extLst>
  </p:cSld>
  <p:clrMapOvr>
    <a:masterClrMapping/>
  </p:clrMapOvr>
</p:sld>
</file>

<file path=ppt/theme/theme1.xml><?xml version="1.0" encoding="utf-8"?>
<a:theme xmlns:a="http://schemas.openxmlformats.org/drawingml/2006/main" name="[Covington16x9]">
  <a:themeElements>
    <a:clrScheme name="Covinton 2017">
      <a:dk1>
        <a:srgbClr val="000000"/>
      </a:dk1>
      <a:lt1>
        <a:srgbClr val="FFFFFF"/>
      </a:lt1>
      <a:dk2>
        <a:srgbClr val="0F4859"/>
      </a:dk2>
      <a:lt2>
        <a:srgbClr val="F0F0F0"/>
      </a:lt2>
      <a:accent1>
        <a:srgbClr val="007A96"/>
      </a:accent1>
      <a:accent2>
        <a:srgbClr val="3A6F8F"/>
      </a:accent2>
      <a:accent3>
        <a:srgbClr val="00B2A9"/>
      </a:accent3>
      <a:accent4>
        <a:srgbClr val="A0A0A0"/>
      </a:accent4>
      <a:accent5>
        <a:srgbClr val="8BD3F5"/>
      </a:accent5>
      <a:accent6>
        <a:srgbClr val="90C6A2"/>
      </a:accent6>
      <a:hlink>
        <a:srgbClr val="0F4859"/>
      </a:hlink>
      <a:folHlink>
        <a:srgbClr val="0F4859"/>
      </a:folHlink>
    </a:clrScheme>
    <a:fontScheme name="[CovingtonFonts]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[Covington16x9]" id="{F084363C-1E74-435E-B170-385983191C02}" vid="{4AFE58CD-25B7-4D45-840E-05809FD544A9}"/>
    </a:ext>
  </a:extLst>
</a:theme>
</file>

<file path=ppt/theme/theme2.xml><?xml version="1.0" encoding="utf-8"?>
<a:theme xmlns:a="http://schemas.openxmlformats.org/drawingml/2006/main" name="1_[Covington16x9]">
  <a:themeElements>
    <a:clrScheme name="Covinton 2017">
      <a:dk1>
        <a:srgbClr val="000000"/>
      </a:dk1>
      <a:lt1>
        <a:srgbClr val="FFFFFF"/>
      </a:lt1>
      <a:dk2>
        <a:srgbClr val="0F4859"/>
      </a:dk2>
      <a:lt2>
        <a:srgbClr val="F0F0F0"/>
      </a:lt2>
      <a:accent1>
        <a:srgbClr val="007A96"/>
      </a:accent1>
      <a:accent2>
        <a:srgbClr val="3A6F8F"/>
      </a:accent2>
      <a:accent3>
        <a:srgbClr val="00B2A9"/>
      </a:accent3>
      <a:accent4>
        <a:srgbClr val="A0A0A0"/>
      </a:accent4>
      <a:accent5>
        <a:srgbClr val="8BD3F5"/>
      </a:accent5>
      <a:accent6>
        <a:srgbClr val="90C6A2"/>
      </a:accent6>
      <a:hlink>
        <a:srgbClr val="0F4859"/>
      </a:hlink>
      <a:folHlink>
        <a:srgbClr val="0F4859"/>
      </a:folHlink>
    </a:clrScheme>
    <a:fontScheme name="[CovingtonFonts]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[Covington16x9]" id="{F084363C-1E74-435E-B170-385983191C02}" vid="{4AFE58CD-25B7-4D45-840E-05809FD544A9}"/>
    </a:ext>
  </a:extLst>
</a:theme>
</file>

<file path=ppt/theme/theme3.xml><?xml version="1.0" encoding="utf-8"?>
<a:theme xmlns:a="http://schemas.openxmlformats.org/drawingml/2006/main" name="2_[Covington16x9]">
  <a:themeElements>
    <a:clrScheme name="Covinton 2017">
      <a:dk1>
        <a:srgbClr val="000000"/>
      </a:dk1>
      <a:lt1>
        <a:srgbClr val="FFFFFF"/>
      </a:lt1>
      <a:dk2>
        <a:srgbClr val="0F4859"/>
      </a:dk2>
      <a:lt2>
        <a:srgbClr val="F0F0F0"/>
      </a:lt2>
      <a:accent1>
        <a:srgbClr val="007A96"/>
      </a:accent1>
      <a:accent2>
        <a:srgbClr val="3A6F8F"/>
      </a:accent2>
      <a:accent3>
        <a:srgbClr val="00B2A9"/>
      </a:accent3>
      <a:accent4>
        <a:srgbClr val="A0A0A0"/>
      </a:accent4>
      <a:accent5>
        <a:srgbClr val="8BD3F5"/>
      </a:accent5>
      <a:accent6>
        <a:srgbClr val="90C6A2"/>
      </a:accent6>
      <a:hlink>
        <a:srgbClr val="0F4859"/>
      </a:hlink>
      <a:folHlink>
        <a:srgbClr val="0F4859"/>
      </a:folHlink>
    </a:clrScheme>
    <a:fontScheme name="[CovingtonFonts]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[Covington16x9]" id="{F084363C-1E74-435E-B170-385983191C02}" vid="{4AFE58CD-25B7-4D45-840E-05809FD544A9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[Covington16x9]</Template>
  <TotalTime>301</TotalTime>
  <Words>509</Words>
  <Application>Microsoft Office PowerPoint</Application>
  <PresentationFormat>Widescreen</PresentationFormat>
  <Paragraphs>124</Paragraphs>
  <Slides>28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Calibri</vt:lpstr>
      <vt:lpstr>Georgia</vt:lpstr>
      <vt:lpstr>Wingdings</vt:lpstr>
      <vt:lpstr>Wingdings 2</vt:lpstr>
      <vt:lpstr>[Covington16x9]</vt:lpstr>
      <vt:lpstr>1_[Covington16x9]</vt:lpstr>
      <vt:lpstr>2_[Covington16x9]</vt:lpstr>
      <vt:lpstr>VeADIR: Veritaseum Autonomous Distributed Interactive Research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Enabling VERI Tokens</vt:lpstr>
      <vt:lpstr>PowerPoint Presentation</vt:lpstr>
      <vt:lpstr>PowerPoint Presentation</vt:lpstr>
      <vt:lpstr>Exposures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Economic Rent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VeADIR: Veritaseum Autonomous Distributed Interactive Research</dc:title>
  <dc:creator>chachatrader</dc:creator>
  <cp:lastModifiedBy>William Billingsley</cp:lastModifiedBy>
  <cp:revision>52</cp:revision>
  <dcterms:modified xsi:type="dcterms:W3CDTF">2024-08-09T22:02:53Z</dcterms:modified>
</cp:coreProperties>
</file>