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1" r:id="rId2"/>
    <p:sldMasterId id="2147483682" r:id="rId3"/>
  </p:sldMasterIdLst>
  <p:notesMasterIdLst>
    <p:notesMasterId r:id="rId32"/>
  </p:notesMasterIdLst>
  <p:sldIdLst>
    <p:sldId id="285" r:id="rId4"/>
    <p:sldId id="286" r:id="rId5"/>
    <p:sldId id="287" r:id="rId6"/>
    <p:sldId id="318" r:id="rId7"/>
    <p:sldId id="319" r:id="rId8"/>
    <p:sldId id="288" r:id="rId9"/>
    <p:sldId id="314" r:id="rId10"/>
    <p:sldId id="321" r:id="rId11"/>
    <p:sldId id="323" r:id="rId12"/>
    <p:sldId id="315" r:id="rId13"/>
    <p:sldId id="324" r:id="rId14"/>
    <p:sldId id="293" r:id="rId15"/>
    <p:sldId id="295" r:id="rId16"/>
    <p:sldId id="296" r:id="rId17"/>
    <p:sldId id="297" r:id="rId18"/>
    <p:sldId id="298" r:id="rId19"/>
    <p:sldId id="299" r:id="rId20"/>
    <p:sldId id="325" r:id="rId21"/>
    <p:sldId id="290" r:id="rId22"/>
    <p:sldId id="294" r:id="rId23"/>
    <p:sldId id="317" r:id="rId24"/>
    <p:sldId id="304" r:id="rId25"/>
    <p:sldId id="306" r:id="rId26"/>
    <p:sldId id="307" r:id="rId27"/>
    <p:sldId id="309" r:id="rId28"/>
    <p:sldId id="312" r:id="rId29"/>
    <p:sldId id="308" r:id="rId30"/>
    <p:sldId id="3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8113" autoAdjust="0"/>
  </p:normalViewPr>
  <p:slideViewPr>
    <p:cSldViewPr snapToGrid="0">
      <p:cViewPr varScale="1">
        <p:scale>
          <a:sx n="50" d="100"/>
          <a:sy n="50" d="100"/>
        </p:scale>
        <p:origin x="162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US" dirty="0"/>
              <a:t>Introduction</a:t>
            </a:r>
            <a:r>
              <a:rPr lang="en-US" baseline="0" dirty="0"/>
              <a:t> to members of team</a:t>
            </a:r>
          </a:p>
          <a:p>
            <a:pPr marL="914400" lvl="1" indent="-298450">
              <a:buFontTx/>
              <a:buChar char="-"/>
            </a:pPr>
            <a:r>
              <a:rPr lang="en-US" baseline="0" dirty="0"/>
              <a:t>Reggie Middleton</a:t>
            </a:r>
          </a:p>
          <a:p>
            <a:pPr marL="914400" lvl="1" indent="-298450">
              <a:buFontTx/>
              <a:buChar char="-"/>
            </a:pPr>
            <a:r>
              <a:rPr lang="en-US" baseline="0" dirty="0"/>
              <a:t>Eleanor Reid – assists with general operations and strategy implementation </a:t>
            </a:r>
          </a:p>
          <a:p>
            <a:pPr marL="914400" lvl="1" indent="-298450">
              <a:buFontTx/>
              <a:buChar char="-"/>
            </a:pPr>
            <a:r>
              <a:rPr lang="en-US" baseline="0" dirty="0"/>
              <a:t>Marilyn Charlot – assists with compliance and risk management</a:t>
            </a:r>
          </a:p>
          <a:p>
            <a:pPr marL="914400" lvl="1" indent="-298450">
              <a:buFontTx/>
              <a:buChar char="-"/>
            </a:pPr>
            <a:r>
              <a:rPr lang="en-US" baseline="0" dirty="0"/>
              <a:t>Andrew Smith – CFA/CPA, assists with research, analysis, and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dirty="0"/>
              <a:t>Describe</a:t>
            </a:r>
            <a:r>
              <a:rPr lang="en-US" baseline="0" dirty="0"/>
              <a:t> “Open Exposures” </a:t>
            </a:r>
          </a:p>
          <a:p>
            <a:pPr marL="457200" lvl="0" indent="-298450"/>
            <a:r>
              <a:rPr lang="en-US" baseline="0" dirty="0"/>
              <a:t>Describe “Closed Exposures”</a:t>
            </a:r>
          </a:p>
          <a:p>
            <a:pPr marL="457200" lvl="0" indent="-298450"/>
            <a:r>
              <a:rPr lang="en-US" baseline="0" dirty="0"/>
              <a:t>Explain all column headings</a:t>
            </a:r>
          </a:p>
          <a:p>
            <a:pPr marL="914400" lvl="1" indent="-298450"/>
            <a:r>
              <a:rPr lang="en-US" baseline="0" dirty="0"/>
              <a:t>Amount</a:t>
            </a:r>
          </a:p>
          <a:p>
            <a:pPr marL="914400" lvl="1" indent="-298450"/>
            <a:r>
              <a:rPr lang="en-US" baseline="0" dirty="0"/>
              <a:t>Exposed value</a:t>
            </a:r>
          </a:p>
          <a:p>
            <a:pPr marL="914400" lvl="1" indent="-298450"/>
            <a:r>
              <a:rPr lang="en-US" baseline="0" dirty="0"/>
              <a:t>Percent Return</a:t>
            </a:r>
          </a:p>
          <a:p>
            <a:pPr marL="914400" lvl="1" indent="-298450"/>
            <a:r>
              <a:rPr lang="en-US" baseline="0" dirty="0"/>
              <a:t>Time Left</a:t>
            </a:r>
          </a:p>
          <a:p>
            <a:pPr marL="914400" lvl="1" indent="-298450"/>
            <a:r>
              <a:rPr lang="en-US" baseline="0" dirty="0"/>
              <a:t>Status</a:t>
            </a:r>
          </a:p>
          <a:p>
            <a:pPr marL="914400" lvl="1" indent="-298450"/>
            <a:endParaRPr lang="en-US" baseline="0" dirty="0"/>
          </a:p>
          <a:p>
            <a:pPr marL="1371600" lvl="2" indent="-2984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1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dirty="0"/>
              <a:t>Explain</a:t>
            </a:r>
            <a:r>
              <a:rPr lang="en-US" baseline="0" dirty="0"/>
              <a:t> how user opens a new exposure </a:t>
            </a:r>
          </a:p>
          <a:p>
            <a:pPr marL="914400" lvl="1" indent="-298450"/>
            <a:r>
              <a:rPr lang="en-US" baseline="0" dirty="0"/>
              <a:t>Describe inputs</a:t>
            </a:r>
          </a:p>
          <a:p>
            <a:pPr marL="1371600" lvl="2" indent="-298450"/>
            <a:r>
              <a:rPr lang="en-US" baseline="0" dirty="0"/>
              <a:t>Amount</a:t>
            </a:r>
          </a:p>
          <a:p>
            <a:pPr marL="1828800" lvl="3" indent="-298450"/>
            <a:r>
              <a:rPr lang="en-US" baseline="0" dirty="0"/>
              <a:t>Note limitations on exposure during beta testing, stated in right side tool bar</a:t>
            </a:r>
          </a:p>
          <a:p>
            <a:pPr marL="1371600" lvl="2" indent="-298450"/>
            <a:r>
              <a:rPr lang="en-US" baseline="0" dirty="0"/>
              <a:t>Duration</a:t>
            </a:r>
          </a:p>
          <a:p>
            <a:pPr marL="1371600" lvl="2" indent="-298450"/>
            <a:endParaRPr lang="en-US" baseline="0" dirty="0"/>
          </a:p>
          <a:p>
            <a:pPr marL="1371600" lvl="2" indent="-298450"/>
            <a:endParaRPr lang="en-US" baseline="0" dirty="0"/>
          </a:p>
          <a:p>
            <a:pPr marL="914400" lvl="1" indent="-2984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6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Describe MetaMask notification</a:t>
            </a:r>
          </a:p>
          <a:p>
            <a:pPr marL="457200" lvl="0" indent="-298450"/>
            <a:r>
              <a:rPr lang="en-US" baseline="0" dirty="0"/>
              <a:t>Explain “gas limit” and “gas price”</a:t>
            </a:r>
          </a:p>
        </p:txBody>
      </p:sp>
    </p:spTree>
    <p:extLst>
      <p:ext uri="{BB962C8B-B14F-4D97-AF65-F5344CB8AC3E}">
        <p14:creationId xmlns:p14="http://schemas.microsoft.com/office/powerpoint/2010/main" val="1256116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Viewing existing exposures</a:t>
            </a:r>
          </a:p>
          <a:p>
            <a:pPr marL="457200" lvl="0" indent="-298450"/>
            <a:r>
              <a:rPr lang="en-US" baseline="0" dirty="0"/>
              <a:t>Tool bar on the right (first tab)</a:t>
            </a:r>
          </a:p>
        </p:txBody>
      </p:sp>
    </p:spTree>
    <p:extLst>
      <p:ext uri="{BB962C8B-B14F-4D97-AF65-F5344CB8AC3E}">
        <p14:creationId xmlns:p14="http://schemas.microsoft.com/office/powerpoint/2010/main" val="3955258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baseline="0" dirty="0"/>
              <a:t>Describe information in tool bar on right (second tab)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53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Describe information in tool bar on right (third tab)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What does “opened” mean?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What does “collected” mean?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Click icon to show underlying block chain info (depicted next slide)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Users can view underlying transaction block chain information for all transactions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09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Closing an existing exposure </a:t>
            </a:r>
          </a:p>
          <a:p>
            <a:pPr marL="914400" lvl="1" indent="-298450"/>
            <a:r>
              <a:rPr lang="en-US" baseline="0" dirty="0"/>
              <a:t>At contract expiration</a:t>
            </a:r>
          </a:p>
          <a:p>
            <a:pPr marL="914400" lvl="1" indent="-298450"/>
            <a:r>
              <a:rPr lang="en-US" baseline="0" dirty="0"/>
              <a:t>Before contract expiration</a:t>
            </a:r>
          </a:p>
          <a:p>
            <a:pPr marL="457200" lvl="0" indent="-298450"/>
            <a:r>
              <a:rPr lang="en-US" baseline="0" dirty="0"/>
              <a:t>How can users close exposures early?</a:t>
            </a:r>
          </a:p>
        </p:txBody>
      </p:sp>
    </p:spTree>
    <p:extLst>
      <p:ext uri="{BB962C8B-B14F-4D97-AF65-F5344CB8AC3E}">
        <p14:creationId xmlns:p14="http://schemas.microsoft.com/office/powerpoint/2010/main" val="4005976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Discuss</a:t>
            </a:r>
            <a:r>
              <a:rPr lang="en-US" baseline="0" dirty="0"/>
              <a:t> disclaimer</a:t>
            </a:r>
          </a:p>
          <a:p>
            <a:pPr marL="914400" lvl="1" indent="-298450"/>
            <a:r>
              <a:rPr lang="en-US" baseline="0" dirty="0"/>
              <a:t>“Selling assets” vs. “taking delivery”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82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(7)</a:t>
            </a:r>
            <a:r>
              <a:rPr lang="en-US" baseline="0" dirty="0"/>
              <a:t>  VeRent</a:t>
            </a:r>
          </a:p>
          <a:p>
            <a:pPr lvl="1"/>
            <a:r>
              <a:rPr lang="en-US" baseline="0" dirty="0"/>
              <a:t>Describe VeRent functionality</a:t>
            </a:r>
          </a:p>
          <a:p>
            <a:pPr lvl="2"/>
            <a:r>
              <a:rPr lang="en-US" baseline="0" dirty="0"/>
              <a:t>Non-Veri holders</a:t>
            </a:r>
          </a:p>
          <a:p>
            <a:pPr lvl="2"/>
            <a:r>
              <a:rPr lang="en-US" baseline="0" dirty="0"/>
              <a:t>Veri holders</a:t>
            </a:r>
          </a:p>
          <a:p>
            <a:pPr lvl="1"/>
            <a:r>
              <a:rPr lang="en-US" baseline="0" dirty="0"/>
              <a:t>“Offer Veri Token” tab</a:t>
            </a:r>
          </a:p>
          <a:p>
            <a:pPr lvl="2"/>
            <a:r>
              <a:rPr lang="en-US" baseline="0" dirty="0"/>
              <a:t>Describe columns</a:t>
            </a:r>
          </a:p>
          <a:p>
            <a:pPr lvl="3"/>
            <a:r>
              <a:rPr lang="en-US" baseline="0" dirty="0"/>
              <a:t>Account</a:t>
            </a:r>
          </a:p>
          <a:p>
            <a:pPr lvl="3"/>
            <a:r>
              <a:rPr lang="en-US" baseline="0" dirty="0"/>
              <a:t>Value</a:t>
            </a:r>
          </a:p>
          <a:p>
            <a:pPr lvl="3"/>
            <a:r>
              <a:rPr lang="en-US" baseline="0" dirty="0"/>
              <a:t>Price</a:t>
            </a:r>
          </a:p>
          <a:p>
            <a:pPr lvl="3"/>
            <a:r>
              <a:rPr lang="en-US" baseline="0" dirty="0"/>
              <a:t>Duration</a:t>
            </a:r>
          </a:p>
          <a:p>
            <a:pPr lvl="3"/>
            <a:r>
              <a:rPr lang="en-US" baseline="0" dirty="0"/>
              <a:t>Expiration</a:t>
            </a:r>
          </a:p>
          <a:p>
            <a:pPr lvl="3"/>
            <a:r>
              <a:rPr lang="en-US" baseline="0" dirty="0"/>
              <a:t>Exposed Value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2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US" baseline="0" dirty="0"/>
              <a:t>Current status of deployment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Selection process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Limitations on beta users’ exposure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Estimation of current beta user exposure and Reggie Middleton’s current exposure through application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Reggie vs. outside user exposure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Approximate number of beta users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(2) MetaMask plugin and Mist browser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Describe MetaMask and Mist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Discuss interaction between MetaMask and VeADIR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Security controls through MetaMask and Mist</a:t>
            </a:r>
            <a:endParaRPr lang="en-US" i="1" u="sng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99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Making a rental offer</a:t>
            </a:r>
          </a:p>
          <a:p>
            <a:pPr marL="914400" lvl="1" indent="-298450"/>
            <a:r>
              <a:rPr lang="en-US" baseline="0" dirty="0"/>
              <a:t>Inputs</a:t>
            </a:r>
          </a:p>
          <a:p>
            <a:pPr marL="1371600" lvl="2" indent="-298450"/>
            <a:r>
              <a:rPr lang="en-US" dirty="0"/>
              <a:t>Amount</a:t>
            </a:r>
            <a:endParaRPr lang="en-US" baseline="0" dirty="0"/>
          </a:p>
          <a:p>
            <a:pPr marL="1371600" lvl="2" indent="-298450"/>
            <a:r>
              <a:rPr lang="en-US" baseline="0" dirty="0"/>
              <a:t>Price</a:t>
            </a:r>
          </a:p>
          <a:p>
            <a:pPr marL="1371600" lvl="2" indent="-298450"/>
            <a:r>
              <a:rPr lang="en-US" baseline="0" dirty="0"/>
              <a:t>Duration</a:t>
            </a:r>
          </a:p>
          <a:p>
            <a:pPr marL="1371600" lvl="2" indent="-298450"/>
            <a:r>
              <a:rPr lang="en-US" baseline="0" dirty="0"/>
              <a:t>Expiration</a:t>
            </a:r>
          </a:p>
          <a:p>
            <a:pPr marL="914400" lvl="1" indent="-298450"/>
            <a:r>
              <a:rPr lang="en-US" baseline="0" dirty="0"/>
              <a:t>VERI to Dollar rate (top right)</a:t>
            </a:r>
          </a:p>
          <a:p>
            <a:pPr marL="1371600" lvl="2" indent="-298450"/>
            <a:r>
              <a:rPr lang="en-US" baseline="0" dirty="0"/>
              <a:t>Who sets this rate?</a:t>
            </a:r>
          </a:p>
          <a:p>
            <a:pPr marL="15875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51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Disclaimer before offer is finalized</a:t>
            </a:r>
          </a:p>
          <a:p>
            <a:pPr marL="15875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8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Offer transaction</a:t>
            </a:r>
            <a:r>
              <a:rPr lang="en-US" baseline="0" dirty="0"/>
              <a:t> created</a:t>
            </a:r>
          </a:p>
          <a:p>
            <a:pPr marL="457200" indent="-298450"/>
            <a:r>
              <a:rPr lang="en-US" b="0" i="0" u="none" baseline="0" dirty="0"/>
              <a:t>Select icon next to Trade Completed to see underlying block chain data (depicted next slide)	</a:t>
            </a:r>
            <a:endParaRPr lang="en-US" b="0" i="0" u="none" dirty="0"/>
          </a:p>
        </p:txBody>
      </p:sp>
    </p:spTree>
    <p:extLst>
      <p:ext uri="{BB962C8B-B14F-4D97-AF65-F5344CB8AC3E}">
        <p14:creationId xmlns:p14="http://schemas.microsoft.com/office/powerpoint/2010/main" val="1527300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User can see the underlying</a:t>
            </a:r>
            <a:r>
              <a:rPr lang="en-US" baseline="0" dirty="0"/>
              <a:t> block chain information for rental offer</a:t>
            </a:r>
          </a:p>
        </p:txBody>
      </p:sp>
    </p:spTree>
    <p:extLst>
      <p:ext uri="{BB962C8B-B14F-4D97-AF65-F5344CB8AC3E}">
        <p14:creationId xmlns:p14="http://schemas.microsoft.com/office/powerpoint/2010/main" val="2642769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“Get Veri Tokens” Tab</a:t>
            </a:r>
          </a:p>
          <a:p>
            <a:pPr marL="457200" lvl="0" indent="-298450"/>
            <a:r>
              <a:rPr lang="en-US" baseline="0" dirty="0"/>
              <a:t>Accepting rental offers	</a:t>
            </a:r>
          </a:p>
        </p:txBody>
      </p:sp>
    </p:spTree>
    <p:extLst>
      <p:ext uri="{BB962C8B-B14F-4D97-AF65-F5344CB8AC3E}">
        <p14:creationId xmlns:p14="http://schemas.microsoft.com/office/powerpoint/2010/main" val="371955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7350" indent="-228600">
              <a:buAutoNum type="arabicParenBoth" startAt="3"/>
            </a:pPr>
            <a:r>
              <a:rPr lang="en-US" baseline="0" dirty="0"/>
              <a:t>Accessing the Application </a:t>
            </a:r>
          </a:p>
          <a:p>
            <a:pPr marL="914400" lvl="1" indent="-298450"/>
            <a:r>
              <a:rPr lang="en-US" baseline="0" dirty="0"/>
              <a:t>Describe “no account found”</a:t>
            </a:r>
          </a:p>
          <a:p>
            <a:pPr marL="1371600" lvl="2" indent="-298450"/>
            <a:r>
              <a:rPr lang="en-US" baseline="0" dirty="0"/>
              <a:t>What do users need to do next?</a:t>
            </a:r>
          </a:p>
          <a:p>
            <a:pPr marL="1371600" lvl="2" indent="-298450"/>
            <a:r>
              <a:rPr lang="en-US" dirty="0"/>
              <a:t>How are wallets</a:t>
            </a:r>
            <a:r>
              <a:rPr lang="en-US" baseline="0" dirty="0"/>
              <a:t> linked to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US" baseline="0" dirty="0"/>
              <a:t>View after </a:t>
            </a:r>
            <a:r>
              <a:rPr lang="en-US" baseline="0"/>
              <a:t>linking wallet</a:t>
            </a:r>
          </a:p>
          <a:p>
            <a:pPr marL="457200" lvl="0" indent="-298450"/>
            <a:r>
              <a:rPr lang="en-US" baseline="0" dirty="0"/>
              <a:t>Disclaimer in Beta Version</a:t>
            </a:r>
          </a:p>
          <a:p>
            <a:pPr marL="457200" lvl="0" indent="-298450"/>
            <a:r>
              <a:rPr lang="en-US" baseline="0" dirty="0"/>
              <a:t>What is the “refund procedure”?	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4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 i="0" u="none" baseline="0" dirty="0"/>
              <a:t>Second beta version disclaimer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1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7350" indent="-228600">
              <a:buAutoNum type="arabicParenBoth" startAt="4"/>
            </a:pPr>
            <a:r>
              <a:rPr lang="en-US" baseline="0" dirty="0"/>
              <a:t>Describe and define features on home page </a:t>
            </a:r>
          </a:p>
          <a:p>
            <a:pPr marL="914400" lvl="1" indent="-298450"/>
            <a:r>
              <a:rPr lang="en-US" baseline="0" dirty="0"/>
              <a:t>Exposures opened</a:t>
            </a:r>
          </a:p>
          <a:p>
            <a:pPr marL="914400" lvl="1" indent="-298450"/>
            <a:r>
              <a:rPr lang="en-US" baseline="0" dirty="0"/>
              <a:t>Average Exposure ROI</a:t>
            </a:r>
          </a:p>
          <a:p>
            <a:pPr marL="914400" lvl="1" indent="-298450"/>
            <a:r>
              <a:rPr lang="en-US" baseline="0" dirty="0"/>
              <a:t>Total Volume</a:t>
            </a:r>
          </a:p>
          <a:p>
            <a:pPr marL="914400" lvl="1" indent="-298450"/>
            <a:r>
              <a:rPr lang="en-US" baseline="0" dirty="0"/>
              <a:t>Portfolio</a:t>
            </a:r>
          </a:p>
          <a:p>
            <a:pPr marL="1371600" lvl="2" indent="-298450"/>
            <a:r>
              <a:rPr lang="en-US" baseline="0" dirty="0"/>
              <a:t>Aggregate exposures</a:t>
            </a:r>
          </a:p>
          <a:p>
            <a:pPr marL="914400" lvl="1" indent="-298450"/>
            <a:r>
              <a:rPr lang="en-US" baseline="0" dirty="0"/>
              <a:t>VeADIR Latest Trades</a:t>
            </a:r>
          </a:p>
        </p:txBody>
      </p:sp>
    </p:spTree>
    <p:extLst>
      <p:ext uri="{BB962C8B-B14F-4D97-AF65-F5344CB8AC3E}">
        <p14:creationId xmlns:p14="http://schemas.microsoft.com/office/powerpoint/2010/main" val="228890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(5) Enabling Veri</a:t>
            </a:r>
            <a:r>
              <a:rPr lang="en-US" baseline="0" dirty="0"/>
              <a:t> Token Usage</a:t>
            </a:r>
          </a:p>
          <a:p>
            <a:pPr marL="914400" lvl="1" indent="-298450"/>
            <a:r>
              <a:rPr lang="en-US" baseline="0" dirty="0"/>
              <a:t>Warning regarding un-enabled tokens</a:t>
            </a:r>
          </a:p>
          <a:p>
            <a:pPr marL="914400" lvl="1" indent="-298450"/>
            <a:r>
              <a:rPr lang="en-US" baseline="0" dirty="0"/>
              <a:t>What does enabling mean?</a:t>
            </a:r>
          </a:p>
          <a:p>
            <a:pPr marL="914400" lvl="1" indent="-298450"/>
            <a:r>
              <a:rPr lang="en-US" baseline="0" dirty="0"/>
              <a:t>Describe use of Veri tokens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1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/>
              <a:t>How does user enable tokens?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7350" indent="-228600">
              <a:buAutoNum type="arabicParenBoth" startAt="6"/>
            </a:pPr>
            <a:r>
              <a:rPr lang="en-US" baseline="0" dirty="0"/>
              <a:t>VeExposure</a:t>
            </a:r>
          </a:p>
          <a:p>
            <a:pPr marL="914400" lvl="1" indent="-298450"/>
            <a:r>
              <a:rPr lang="en-US" baseline="0" dirty="0"/>
              <a:t>Allows users to obtain “exposures” to a portfolio of digital assets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5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Line One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vLogoTitleWhite20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b="11372"/>
          <a:stretch/>
        </p:blipFill>
        <p:spPr>
          <a:xfrm>
            <a:off x="3362712" y="5106640"/>
            <a:ext cx="5503136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9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0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Line One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CovLogoTitleWhite20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b="11372"/>
          <a:stretch/>
        </p:blipFill>
        <p:spPr>
          <a:xfrm>
            <a:off x="3362712" y="5106640"/>
            <a:ext cx="5503136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2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6197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3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4368800" y="1311275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8119192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6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3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Section Divider">
    <p:bg>
      <p:bgPr>
        <a:solidFill>
          <a:srgbClr val="A0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43328"/>
            <a:ext cx="10363200" cy="707136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96768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3657600" cy="366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30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81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41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15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Line One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vLogoTitleWhite20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b="11372"/>
          <a:stretch/>
        </p:blipFill>
        <p:spPr>
          <a:xfrm>
            <a:off x="3362712" y="5106640"/>
            <a:ext cx="5503136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33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1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6197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0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4368800" y="1311275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8119192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38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64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0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Section Divider">
    <p:bg>
      <p:bgPr>
        <a:solidFill>
          <a:srgbClr val="A0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43328"/>
            <a:ext cx="10363200" cy="707136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96768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3657600" cy="366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5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6197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4368800" y="1311275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8119192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4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7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Section Divider">
    <p:bg>
      <p:bgPr>
        <a:solidFill>
          <a:srgbClr val="A0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43328"/>
            <a:ext cx="10363200" cy="707136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96768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3657600" cy="366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27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9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lvl="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657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333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609585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933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66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defTabSz="121917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lvl="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657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4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333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609585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933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66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defTabSz="121917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lvl="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657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333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609585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933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66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defTabSz="121917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VeADIR: Veritaseum Autonomous Distributed Interactive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Technology Demonstration</a:t>
            </a:r>
          </a:p>
          <a:p>
            <a:r>
              <a:rPr lang="en-US" dirty="0"/>
              <a:t>SEC New York Regional Office</a:t>
            </a:r>
          </a:p>
          <a:p>
            <a:r>
              <a:rPr lang="en-US" dirty="0"/>
              <a:t>March 9, 2018</a:t>
            </a:r>
          </a:p>
        </p:txBody>
      </p:sp>
    </p:spTree>
    <p:extLst>
      <p:ext uri="{BB962C8B-B14F-4D97-AF65-F5344CB8AC3E}">
        <p14:creationId xmlns:p14="http://schemas.microsoft.com/office/powerpoint/2010/main" val="55217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Exposures</a:t>
            </a:r>
          </a:p>
        </p:txBody>
      </p:sp>
    </p:spTree>
    <p:extLst>
      <p:ext uri="{BB962C8B-B14F-4D97-AF65-F5344CB8AC3E}">
        <p14:creationId xmlns:p14="http://schemas.microsoft.com/office/powerpoint/2010/main" val="25442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Shape 141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275" b="16896"/>
          <a:stretch/>
        </p:blipFill>
        <p:spPr>
          <a:xfrm>
            <a:off x="609600" y="1439863"/>
            <a:ext cx="10972800" cy="4916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89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Shape 148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271" b="11728"/>
          <a:stretch/>
        </p:blipFill>
        <p:spPr>
          <a:xfrm>
            <a:off x="609600" y="1311274"/>
            <a:ext cx="10972800" cy="490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92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8618" b="11725"/>
          <a:stretch/>
        </p:blipFill>
        <p:spPr>
          <a:xfrm>
            <a:off x="654001" y="1295400"/>
            <a:ext cx="10883997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6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5"/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744" y="1295399"/>
            <a:ext cx="10082331" cy="5060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6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Shape 155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271" b="11728"/>
          <a:stretch/>
        </p:blipFill>
        <p:spPr>
          <a:xfrm>
            <a:off x="646176" y="1311275"/>
            <a:ext cx="10904537" cy="504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79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Shape 170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615" b="11384"/>
          <a:stretch/>
        </p:blipFill>
        <p:spPr>
          <a:xfrm>
            <a:off x="609600" y="1311275"/>
            <a:ext cx="10904537" cy="504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83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Shape 175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962" b="12073"/>
          <a:stretch/>
        </p:blipFill>
        <p:spPr>
          <a:xfrm>
            <a:off x="609600" y="1312863"/>
            <a:ext cx="10972800" cy="5043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26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352CC3-F274-41CD-916B-B86F45CD61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10148" y="1264030"/>
            <a:ext cx="10628234" cy="48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1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Shape 160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618" b="11725"/>
          <a:stretch/>
        </p:blipFill>
        <p:spPr>
          <a:xfrm>
            <a:off x="576580" y="1286891"/>
            <a:ext cx="11005820" cy="504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12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2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12131" b="5473"/>
          <a:stretch/>
        </p:blipFill>
        <p:spPr>
          <a:xfrm>
            <a:off x="804672" y="1295400"/>
            <a:ext cx="1052195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2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Shape 165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618" b="11725"/>
          <a:stretch/>
        </p:blipFill>
        <p:spPr>
          <a:xfrm>
            <a:off x="621792" y="1311275"/>
            <a:ext cx="10972800" cy="504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22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Rent</a:t>
            </a:r>
          </a:p>
        </p:txBody>
      </p:sp>
    </p:spTree>
    <p:extLst>
      <p:ext uri="{BB962C8B-B14F-4D97-AF65-F5344CB8AC3E}">
        <p14:creationId xmlns:p14="http://schemas.microsoft.com/office/powerpoint/2010/main" val="14069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Shape 210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963" b="5177"/>
          <a:stretch/>
        </p:blipFill>
        <p:spPr>
          <a:xfrm>
            <a:off x="865632" y="1299083"/>
            <a:ext cx="10376916" cy="504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Shape 215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8970" b="12065"/>
          <a:stretch/>
        </p:blipFill>
        <p:spPr>
          <a:xfrm>
            <a:off x="609600" y="1300671"/>
            <a:ext cx="10972800" cy="4941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09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Shape 220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9316" b="12067"/>
          <a:stretch/>
        </p:blipFill>
        <p:spPr>
          <a:xfrm>
            <a:off x="609600" y="1323974"/>
            <a:ext cx="10972800" cy="4893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799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8968" b="10236"/>
          <a:stretch/>
        </p:blipFill>
        <p:spPr>
          <a:xfrm>
            <a:off x="730718" y="1295400"/>
            <a:ext cx="10730563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31"/>
          <p:cNvSpPr/>
          <p:nvPr/>
        </p:nvSpPr>
        <p:spPr>
          <a:xfrm>
            <a:off x="4815840" y="5613400"/>
            <a:ext cx="2479040" cy="542302"/>
          </a:xfrm>
          <a:prstGeom prst="ellipse">
            <a:avLst/>
          </a:prstGeom>
          <a:solidFill>
            <a:srgbClr val="FF0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Shape 236"/>
          <p:cNvPicPr preferRelativeResize="0">
            <a:picLocks noGrp="1"/>
          </p:cNvPicPr>
          <p:nvPr>
            <p:ph idx="4294967295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392" y="1223772"/>
            <a:ext cx="9448800" cy="5132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15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Shape 225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9480" b="13185"/>
          <a:stretch/>
        </p:blipFill>
        <p:spPr>
          <a:xfrm>
            <a:off x="609600" y="1363663"/>
            <a:ext cx="10972800" cy="4890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1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47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7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10895" b="6523"/>
          <a:stretch/>
        </p:blipFill>
        <p:spPr>
          <a:xfrm>
            <a:off x="890016" y="1295400"/>
            <a:ext cx="104997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0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165A11-0502-4331-823C-57E71AF3E4E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8514" b="10040"/>
          <a:stretch/>
        </p:blipFill>
        <p:spPr>
          <a:xfrm>
            <a:off x="1245136" y="1216151"/>
            <a:ext cx="9638891" cy="52334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3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2C2BDE-AB21-4C54-9509-38D6DB0F09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8514" b="9931"/>
          <a:stretch/>
        </p:blipFill>
        <p:spPr>
          <a:xfrm>
            <a:off x="1270656" y="1271015"/>
            <a:ext cx="9446112" cy="51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Shape 129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 t="10340" b="5178"/>
          <a:stretch/>
        </p:blipFill>
        <p:spPr>
          <a:xfrm>
            <a:off x="965200" y="1316735"/>
            <a:ext cx="10263632" cy="487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68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VERI Tokens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4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069E0-615B-4C12-8A78-02D1C1B643E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8675" b="9930"/>
          <a:stretch/>
        </p:blipFill>
        <p:spPr>
          <a:xfrm>
            <a:off x="1330889" y="1330045"/>
            <a:ext cx="9530222" cy="5170760"/>
          </a:xfrm>
          <a:prstGeom prst="rect">
            <a:avLst/>
          </a:prstGeom>
        </p:spPr>
      </p:pic>
      <p:sp>
        <p:nvSpPr>
          <p:cNvPr id="6" name="Shape 119"/>
          <p:cNvSpPr/>
          <p:nvPr/>
        </p:nvSpPr>
        <p:spPr>
          <a:xfrm>
            <a:off x="8041053" y="2282000"/>
            <a:ext cx="2694892" cy="4713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14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B26358-4512-4211-AD03-7E71D74336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7229"/>
          <a:stretch/>
        </p:blipFill>
        <p:spPr>
          <a:xfrm>
            <a:off x="1300870" y="1311275"/>
            <a:ext cx="9613892" cy="50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0000"/>
      </p:ext>
    </p:extLst>
  </p:cSld>
  <p:clrMapOvr>
    <a:masterClrMapping/>
  </p:clrMapOvr>
</p:sld>
</file>

<file path=ppt/theme/theme1.xml><?xml version="1.0" encoding="utf-8"?>
<a:theme xmlns:a="http://schemas.openxmlformats.org/drawingml/2006/main" name="[Covington16x9]">
  <a:themeElements>
    <a:clrScheme name="Covinton 2017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3A6F8F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[Covington16x9]" id="{F084363C-1E74-435E-B170-385983191C02}" vid="{4AFE58CD-25B7-4D45-840E-05809FD544A9}"/>
    </a:ext>
  </a:extLst>
</a:theme>
</file>

<file path=ppt/theme/theme2.xml><?xml version="1.0" encoding="utf-8"?>
<a:theme xmlns:a="http://schemas.openxmlformats.org/drawingml/2006/main" name="1_[Covington16x9]">
  <a:themeElements>
    <a:clrScheme name="Covinton 2017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3A6F8F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[Covington16x9]" id="{F084363C-1E74-435E-B170-385983191C02}" vid="{4AFE58CD-25B7-4D45-840E-05809FD544A9}"/>
    </a:ext>
  </a:extLst>
</a:theme>
</file>

<file path=ppt/theme/theme3.xml><?xml version="1.0" encoding="utf-8"?>
<a:theme xmlns:a="http://schemas.openxmlformats.org/drawingml/2006/main" name="2_[Covington16x9]">
  <a:themeElements>
    <a:clrScheme name="Covinton 2017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3A6F8F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[Covington16x9]" id="{F084363C-1E74-435E-B170-385983191C02}" vid="{4AFE58CD-25B7-4D45-840E-05809FD544A9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[Covington16x9]</Template>
  <TotalTime>301</TotalTime>
  <Words>509</Words>
  <Application>Microsoft Office PowerPoint</Application>
  <PresentationFormat>Widescreen</PresentationFormat>
  <Paragraphs>124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Wingdings</vt:lpstr>
      <vt:lpstr>Wingdings 2</vt:lpstr>
      <vt:lpstr>[Covington16x9]</vt:lpstr>
      <vt:lpstr>1_[Covington16x9]</vt:lpstr>
      <vt:lpstr>2_[Covington16x9]</vt:lpstr>
      <vt:lpstr>VeADIR: Veritaseum Autonomous Distributed Interactive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Enabling VERI Tokens</vt:lpstr>
      <vt:lpstr>PowerPoint Presentation</vt:lpstr>
      <vt:lpstr>PowerPoint Presentation</vt:lpstr>
      <vt:lpstr>Exposures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VeADIR: Veritaseum Autonomous Distributed Interactive Research</dc:title>
  <dc:creator>chachatrader</dc:creator>
  <cp:lastModifiedBy>William Billingsley</cp:lastModifiedBy>
  <cp:revision>52</cp:revision>
  <dcterms:modified xsi:type="dcterms:W3CDTF">2024-08-09T22:02:53Z</dcterms:modified>
</cp:coreProperties>
</file>